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8" r:id="rId5"/>
    <p:sldId id="281" r:id="rId6"/>
    <p:sldId id="282" r:id="rId7"/>
    <p:sldId id="283" r:id="rId8"/>
    <p:sldId id="277" r:id="rId9"/>
    <p:sldId id="279" r:id="rId10"/>
    <p:sldId id="284" r:id="rId11"/>
    <p:sldId id="288" r:id="rId12"/>
    <p:sldId id="285" r:id="rId13"/>
    <p:sldId id="280" r:id="rId14"/>
    <p:sldId id="286" r:id="rId15"/>
    <p:sldId id="287" r:id="rId16"/>
    <p:sldId id="290" r:id="rId17"/>
    <p:sldId id="291" r:id="rId18"/>
    <p:sldId id="289" r:id="rId19"/>
    <p:sldId id="293" r:id="rId20"/>
    <p:sldId id="294" r:id="rId21"/>
    <p:sldId id="295" r:id="rId22"/>
    <p:sldId id="296" r:id="rId23"/>
    <p:sldId id="298" r:id="rId24"/>
    <p:sldId id="297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5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8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7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6C7A9B4-0527-4BB5-BE88-A5C10A347FAA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1D5CF7B-E48C-4019-9CC8-95532556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F6F3-BC92-4EB8-9491-0F33872C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RQC (round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56B31-42A5-4B77-A2C0-815D2ABEF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NIST internal presentation by Gorjan </a:t>
            </a:r>
            <a:r>
              <a:rPr lang="en-US" dirty="0" err="1">
                <a:solidFill>
                  <a:schemeClr val="bg1"/>
                </a:solidFill>
              </a:rPr>
              <a:t>Alagic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(borrowing heavily from RQC docs)</a:t>
            </a:r>
          </a:p>
        </p:txBody>
      </p:sp>
    </p:spTree>
    <p:extLst>
      <p:ext uri="{BB962C8B-B14F-4D97-AF65-F5344CB8AC3E}">
        <p14:creationId xmlns:p14="http://schemas.microsoft.com/office/powerpoint/2010/main" val="254963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attacks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Combinatorial attack</a:t>
                </a:r>
              </a:p>
              <a:p>
                <a:r>
                  <a:rPr lang="en-US" dirty="0"/>
                  <a:t>find support of error</a:t>
                </a:r>
              </a:p>
              <a:p>
                <a:r>
                  <a:rPr lang="en-US" dirty="0"/>
                  <a:t>guess subspace containing support of error</a:t>
                </a:r>
              </a:p>
              <a:p>
                <a:r>
                  <a:rPr lang="en-US" dirty="0"/>
                  <a:t>try to solve linear equations coming from parity check matrix</a:t>
                </a:r>
              </a:p>
              <a:p>
                <a:r>
                  <a:rPr lang="en-US" dirty="0"/>
                  <a:t>(quantum) add a Grover speedup (presumably to the subspace search part)</a:t>
                </a:r>
              </a:p>
              <a:p>
                <a:r>
                  <a:rPr lang="en-US" dirty="0"/>
                  <a:t>complexity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ideal code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no known ideas for speeding this up by making use of the code structure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Gröbner</a:t>
                </a:r>
                <a:r>
                  <a:rPr lang="en-US" b="1" dirty="0"/>
                  <a:t> basis attack</a:t>
                </a:r>
              </a:p>
              <a:p>
                <a:r>
                  <a:rPr lang="en-US" dirty="0"/>
                  <a:t>try to solve the system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RQC’s choice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number of unknowns is too high, so combinatorial attacks much faster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  <a:blipFill>
                <a:blip r:embed="rId2"/>
                <a:stretch>
                  <a:fillRect l="-473"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F2283E4-F786-4840-BFF2-8CC03D98AD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8657" y="3089285"/>
            <a:ext cx="2892825" cy="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5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Round 2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AB0E4-C887-4D91-988D-17F399426C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392" y="1312200"/>
            <a:ext cx="6548100" cy="42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B511F-A9C2-4D13-9DDE-07FB094F8D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0303" y="1098959"/>
            <a:ext cx="9519413" cy="52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/>
          <a:lstStyle/>
          <a:p>
            <a:r>
              <a:rPr lang="en-US" dirty="0"/>
              <a:t>RQC (“Rank Quasi-Cyclic”)</a:t>
            </a:r>
          </a:p>
          <a:p>
            <a:r>
              <a:rPr lang="en-US" dirty="0"/>
              <a:t>Code-based KEM</a:t>
            </a:r>
          </a:p>
          <a:p>
            <a:r>
              <a:rPr lang="en-US" dirty="0"/>
              <a:t>Team: Carlos Aguilar Melchor, Nicolas Aragon, Slim </a:t>
            </a:r>
            <a:r>
              <a:rPr lang="en-US" dirty="0" err="1"/>
              <a:t>Bettaieb</a:t>
            </a:r>
            <a:r>
              <a:rPr lang="en-US" dirty="0"/>
              <a:t>, </a:t>
            </a:r>
            <a:r>
              <a:rPr lang="en-US" dirty="0" err="1"/>
              <a:t>Loïc</a:t>
            </a:r>
            <a:r>
              <a:rPr lang="en-US" dirty="0"/>
              <a:t> </a:t>
            </a:r>
            <a:r>
              <a:rPr lang="en-US" dirty="0" err="1"/>
              <a:t>Bidoux</a:t>
            </a:r>
            <a:r>
              <a:rPr lang="en-US" dirty="0"/>
              <a:t>, Olivier </a:t>
            </a:r>
            <a:r>
              <a:rPr lang="en-US" dirty="0" err="1"/>
              <a:t>Blazy</a:t>
            </a:r>
            <a:r>
              <a:rPr lang="en-US" dirty="0"/>
              <a:t>, Alain </a:t>
            </a:r>
            <a:r>
              <a:rPr lang="en-US" dirty="0" err="1"/>
              <a:t>Couvreur</a:t>
            </a:r>
            <a:r>
              <a:rPr lang="en-US" dirty="0"/>
              <a:t>, Jean-Christophe </a:t>
            </a:r>
            <a:r>
              <a:rPr lang="en-US" dirty="0" err="1"/>
              <a:t>Deneuville</a:t>
            </a:r>
            <a:r>
              <a:rPr lang="en-US" dirty="0"/>
              <a:t>, Philippe </a:t>
            </a:r>
            <a:r>
              <a:rPr lang="en-US" dirty="0" err="1"/>
              <a:t>Gaborit</a:t>
            </a:r>
            <a:r>
              <a:rPr lang="en-US" dirty="0"/>
              <a:t>, Adrien </a:t>
            </a:r>
            <a:r>
              <a:rPr lang="en-US" dirty="0" err="1"/>
              <a:t>Hauteville</a:t>
            </a:r>
            <a:r>
              <a:rPr lang="en-US" dirty="0"/>
              <a:t>, Gilles </a:t>
            </a:r>
            <a:r>
              <a:rPr lang="en-US" dirty="0" err="1"/>
              <a:t>Zémor</a:t>
            </a:r>
            <a:endParaRPr lang="en-US" dirty="0"/>
          </a:p>
          <a:p>
            <a:r>
              <a:rPr lang="en-US" dirty="0"/>
              <a:t>Usual route: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RQC.PKE: IND-CPA scheme (based on hardness of syndrome decoding in some structured code)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RQC.KEM: Apply (some version of) FO to boost RQC-PKE to IND-CCA2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RQC.HE: IND-CCA2 PKE (generic conversion from RQC.KEM)</a:t>
            </a:r>
          </a:p>
          <a:p>
            <a:r>
              <a:rPr lang="en-US" i="1" dirty="0"/>
              <a:t>Positives: </a:t>
            </a:r>
            <a:r>
              <a:rPr lang="en-US" dirty="0"/>
              <a:t>zero decryption failure rate, good performance, security proof, good team + docs.</a:t>
            </a:r>
          </a:p>
          <a:p>
            <a:r>
              <a:rPr lang="en-US" i="1" dirty="0"/>
              <a:t>Negatives: </a:t>
            </a:r>
            <a:r>
              <a:rPr lang="en-US" dirty="0"/>
              <a:t>assumption is about structured codes and seems </a:t>
            </a:r>
            <a:r>
              <a:rPr lang="en-US"/>
              <a:t>largely untested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BF1FCE-13C5-4BC4-ADC5-55731C4AB05D}"/>
              </a:ext>
            </a:extLst>
          </p:cNvPr>
          <p:cNvGrpSpPr/>
          <p:nvPr/>
        </p:nvGrpSpPr>
        <p:grpSpPr>
          <a:xfrm>
            <a:off x="605129" y="5009743"/>
            <a:ext cx="5791736" cy="1842835"/>
            <a:chOff x="0" y="5009743"/>
            <a:chExt cx="5791736" cy="18428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B4D2FD-43F1-4BF9-9F53-C04278413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09743"/>
              <a:ext cx="5791736" cy="14985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8446E1-06C0-48FE-A6BF-65F608BE311A}"/>
                </a:ext>
              </a:extLst>
            </p:cNvPr>
            <p:cNvSpPr txBox="1"/>
            <p:nvPr/>
          </p:nvSpPr>
          <p:spPr>
            <a:xfrm>
              <a:off x="2193913" y="6483246"/>
              <a:ext cx="1403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sizes in bytes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6B9F09-F260-404D-AD1A-9817030F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900" y="5034836"/>
            <a:ext cx="4866070" cy="1473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A09DD1-ADCA-4600-BB67-AB6BE7449E3F}"/>
              </a:ext>
            </a:extLst>
          </p:cNvPr>
          <p:cNvSpPr txBox="1"/>
          <p:nvPr/>
        </p:nvSpPr>
        <p:spPr>
          <a:xfrm>
            <a:off x="8382980" y="6483246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timings in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6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F6F3-BC92-4EB8-9491-0F33872C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QTESLA (round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56B31-42A5-4B77-A2C0-815D2ABEF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NIST internal presentation by Gorjan </a:t>
            </a:r>
            <a:r>
              <a:rPr lang="en-US" dirty="0" err="1">
                <a:solidFill>
                  <a:schemeClr val="bg1"/>
                </a:solidFill>
              </a:rPr>
              <a:t>Alagic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4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>
            <a:normAutofit/>
          </a:bodyPr>
          <a:lstStyle/>
          <a:p>
            <a:r>
              <a:rPr lang="en-US" dirty="0"/>
              <a:t>Ring-LWE based signature scheme</a:t>
            </a:r>
          </a:p>
          <a:p>
            <a:r>
              <a:rPr lang="en-US" dirty="0"/>
              <a:t>Team: Nina </a:t>
            </a:r>
            <a:r>
              <a:rPr lang="en-US" dirty="0" err="1"/>
              <a:t>Bindel</a:t>
            </a:r>
            <a:r>
              <a:rPr lang="en-US" dirty="0"/>
              <a:t>, </a:t>
            </a:r>
            <a:r>
              <a:rPr lang="en-US" dirty="0" err="1"/>
              <a:t>Sedat</a:t>
            </a:r>
            <a:r>
              <a:rPr lang="en-US" dirty="0"/>
              <a:t> </a:t>
            </a:r>
            <a:r>
              <a:rPr lang="en-US" dirty="0" err="1"/>
              <a:t>Akleylek</a:t>
            </a:r>
            <a:r>
              <a:rPr lang="en-US" dirty="0"/>
              <a:t>, </a:t>
            </a:r>
            <a:r>
              <a:rPr lang="en-US" dirty="0" err="1"/>
              <a:t>Erdem</a:t>
            </a:r>
            <a:r>
              <a:rPr lang="en-US" dirty="0"/>
              <a:t> </a:t>
            </a:r>
            <a:r>
              <a:rPr lang="en-US" dirty="0" err="1"/>
              <a:t>Alkim</a:t>
            </a:r>
            <a:r>
              <a:rPr lang="en-US" dirty="0"/>
              <a:t>, Paulo S. L. M. Barreto, Johannes Buchmann, Edward Eaton, Gus </a:t>
            </a:r>
            <a:r>
              <a:rPr lang="en-US" dirty="0" err="1"/>
              <a:t>Gutoski</a:t>
            </a:r>
            <a:r>
              <a:rPr lang="en-US" dirty="0"/>
              <a:t>, Juliane </a:t>
            </a:r>
            <a:r>
              <a:rPr lang="en-US" dirty="0" err="1"/>
              <a:t>Krämer</a:t>
            </a:r>
            <a:r>
              <a:rPr lang="en-US" dirty="0"/>
              <a:t>, Patrick Longa, Harun </a:t>
            </a:r>
            <a:r>
              <a:rPr lang="en-US" dirty="0" err="1"/>
              <a:t>Polat</a:t>
            </a:r>
            <a:r>
              <a:rPr lang="en-US" dirty="0"/>
              <a:t>, Jefferson E. </a:t>
            </a:r>
            <a:r>
              <a:rPr lang="en-US" dirty="0" err="1"/>
              <a:t>Ricardini</a:t>
            </a:r>
            <a:r>
              <a:rPr lang="en-US" dirty="0"/>
              <a:t>, Gustavo </a:t>
            </a:r>
            <a:r>
              <a:rPr lang="en-US" dirty="0" err="1"/>
              <a:t>Zanon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lot of schemes…</a:t>
            </a:r>
          </a:p>
          <a:p>
            <a:r>
              <a:rPr lang="en-US" dirty="0"/>
              <a:t>… many of which are now broken in a very embarrassing way!</a:t>
            </a:r>
          </a:p>
          <a:p>
            <a:r>
              <a:rPr lang="en-US" dirty="0"/>
              <a:t>The remaining schemes might be alright…</a:t>
            </a:r>
          </a:p>
          <a:p>
            <a:r>
              <a:rPr lang="en-US" dirty="0"/>
              <a:t>… but it seems unclear if the submitters understand their security.</a:t>
            </a:r>
          </a:p>
          <a:p>
            <a:r>
              <a:rPr lang="en-US" dirty="0"/>
              <a:t>In particular, the security proofs seem flawed (according to </a:t>
            </a:r>
            <a:r>
              <a:rPr lang="en-US" dirty="0" err="1"/>
              <a:t>Lyubashevsky</a:t>
            </a:r>
            <a:r>
              <a:rPr lang="en-US" dirty="0"/>
              <a:t> on 4/27; no response yet from submitters.)</a:t>
            </a:r>
          </a:p>
          <a:p>
            <a:r>
              <a:rPr lang="en-US" dirty="0"/>
              <a:t>On the other hand, no break yet.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 unless there’s a serious fix &amp; response, </a:t>
            </a:r>
            <a:r>
              <a:rPr lang="en-US" dirty="0" err="1"/>
              <a:t>qTesla</a:t>
            </a:r>
            <a:r>
              <a:rPr lang="en-US" dirty="0"/>
              <a:t> seems in trouble. I will sketch the problem in lieu of a normal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5385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basic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basic LWE signature idea:</a:t>
                </a:r>
              </a:p>
              <a:p>
                <a:r>
                  <a:rPr lang="en-US" dirty="0"/>
                  <a:t>Generate some LWE keys: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sign a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do: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sample a random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, 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HighBits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compute hash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𝑆𝑐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output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dirty="0"/>
                  <a:t>To verify a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HighBits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228600" lvl="1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dirty="0"/>
                  <a:t>Check: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𝐴𝑆𝑐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𝐴𝑆𝑐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  <a:blipFill>
                <a:blip r:embed="rId2"/>
                <a:stretch>
                  <a:fillRect l="-473"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19652F-5DE6-4121-ABF9-03081D79433D}"/>
              </a:ext>
            </a:extLst>
          </p:cNvPr>
          <p:cNvGrpSpPr/>
          <p:nvPr/>
        </p:nvGrpSpPr>
        <p:grpSpPr>
          <a:xfrm>
            <a:off x="5602338" y="2330212"/>
            <a:ext cx="987322" cy="1138187"/>
            <a:chOff x="6095998" y="2290813"/>
            <a:chExt cx="987322" cy="11381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BFF56E-E598-4435-8CC5-78518EE5CB00}"/>
                </a:ext>
              </a:extLst>
            </p:cNvPr>
            <p:cNvSpPr txBox="1"/>
            <p:nvPr/>
          </p:nvSpPr>
          <p:spPr>
            <a:xfrm>
              <a:off x="6095999" y="2290813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commit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9C4FC2-0DF4-4A0E-927B-E74C94743557}"/>
                </a:ext>
              </a:extLst>
            </p:cNvPr>
            <p:cNvSpPr txBox="1"/>
            <p:nvPr/>
          </p:nvSpPr>
          <p:spPr>
            <a:xfrm>
              <a:off x="6095998" y="2669789"/>
              <a:ext cx="987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CCB716-37C6-404D-A94A-C5818C1C3E08}"/>
                </a:ext>
              </a:extLst>
            </p:cNvPr>
            <p:cNvSpPr txBox="1"/>
            <p:nvPr/>
          </p:nvSpPr>
          <p:spPr>
            <a:xfrm>
              <a:off x="6095998" y="3059668"/>
              <a:ext cx="947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response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5ED1C4-EECF-4128-984F-39CC4EF90B44}"/>
              </a:ext>
            </a:extLst>
          </p:cNvPr>
          <p:cNvGrpSpPr/>
          <p:nvPr/>
        </p:nvGrpSpPr>
        <p:grpSpPr>
          <a:xfrm>
            <a:off x="6930624" y="2315450"/>
            <a:ext cx="4035054" cy="1253691"/>
            <a:chOff x="6930624" y="2315450"/>
            <a:chExt cx="4035054" cy="125369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22600E6-4535-4680-949D-F5DFED2D4E8B}"/>
                </a:ext>
              </a:extLst>
            </p:cNvPr>
            <p:cNvGrpSpPr/>
            <p:nvPr/>
          </p:nvGrpSpPr>
          <p:grpSpPr>
            <a:xfrm>
              <a:off x="6930624" y="2315450"/>
              <a:ext cx="1395228" cy="1253691"/>
              <a:chOff x="6930624" y="2315450"/>
              <a:chExt cx="1395228" cy="125369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0D90DA8-E9F0-4562-BA09-3C7BE58C7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0624" y="3569141"/>
                <a:ext cx="139522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F927861-4338-46BC-A3B0-F9705D7D92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5852" y="2315451"/>
                <a:ext cx="0" cy="125369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256DD95-FC62-4876-93C2-6D2B2D55904C}"/>
                  </a:ext>
                </a:extLst>
              </p:cNvPr>
              <p:cNvCxnSpPr/>
              <p:nvPr/>
            </p:nvCxnSpPr>
            <p:spPr>
              <a:xfrm flipH="1">
                <a:off x="6930624" y="2315450"/>
                <a:ext cx="139522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796B2CC-6EA4-40FC-80CC-7545308DC4C7}"/>
                    </a:ext>
                  </a:extLst>
                </p:cNvPr>
                <p:cNvSpPr txBox="1"/>
                <p:nvPr/>
              </p:nvSpPr>
              <p:spPr>
                <a:xfrm>
                  <a:off x="8366120" y="2641891"/>
                  <a:ext cx="25995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Rejection sample to ensure</a:t>
                  </a:r>
                </a:p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 does not leak info about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796B2CC-6EA4-40FC-80CC-7545308DC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120" y="2641891"/>
                  <a:ext cx="259955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1171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7AAE01-0B70-43BA-B5A0-CBF0451C1D2C}"/>
              </a:ext>
            </a:extLst>
          </p:cNvPr>
          <p:cNvGrpSpPr/>
          <p:nvPr/>
        </p:nvGrpSpPr>
        <p:grpSpPr>
          <a:xfrm>
            <a:off x="4552749" y="4079499"/>
            <a:ext cx="7348430" cy="830997"/>
            <a:chOff x="4552749" y="4079499"/>
            <a:chExt cx="7348430" cy="83099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6E7E3A9-B483-4C57-8562-820038713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2749" y="4494998"/>
              <a:ext cx="972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843B29-6D5A-497B-8157-BCF6409FDACB}"/>
                    </a:ext>
                  </a:extLst>
                </p:cNvPr>
                <p:cNvSpPr txBox="1"/>
                <p:nvPr/>
              </p:nvSpPr>
              <p:spPr>
                <a:xfrm>
                  <a:off x="5524901" y="4079499"/>
                  <a:ext cx="637627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3"/>
                      </a:solidFill>
                    </a:rPr>
                    <a:t>since we’re taking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HighBits</m:t>
                      </m:r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, verifier does not need to know all of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600" dirty="0">
                    <a:solidFill>
                      <a:schemeClr val="accent3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3"/>
                      </a:solidFill>
                    </a:rPr>
                    <a:t>give “hint” to help verifier get carries from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 times low-order bits of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600" dirty="0">
                    <a:solidFill>
                      <a:schemeClr val="accent3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3"/>
                      </a:solidFill>
                    </a:rPr>
                    <a:t>factor 2.5 savings in pk at a cost of 150-byte larger sigs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843B29-6D5A-497B-8157-BCF6409FD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901" y="4079499"/>
                  <a:ext cx="6376278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82" t="-2190" b="-80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96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basic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basic LWE signature idea:</a:t>
                </a:r>
              </a:p>
              <a:p>
                <a:r>
                  <a:rPr lang="en-US" dirty="0"/>
                  <a:t>Generate some LWE keys: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sign a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do: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sample a random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, 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HighBits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compute hash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𝑆𝑐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output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dirty="0"/>
                  <a:t>To verify a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HighBits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571500" lvl="1" indent="-342900">
                  <a:buFont typeface="+mj-lt"/>
                  <a:buAutoNum type="arabicPeriod"/>
                </a:pPr>
                <a:r>
                  <a:rPr lang="en-US" sz="1800" dirty="0"/>
                  <a:t>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228600" lvl="1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dirty="0"/>
                  <a:t>Check: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𝐴𝑆𝑐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𝐴𝑆𝑐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  <a:blipFill>
                <a:blip r:embed="rId2"/>
                <a:stretch>
                  <a:fillRect l="-473"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19652F-5DE6-4121-ABF9-03081D79433D}"/>
              </a:ext>
            </a:extLst>
          </p:cNvPr>
          <p:cNvGrpSpPr/>
          <p:nvPr/>
        </p:nvGrpSpPr>
        <p:grpSpPr>
          <a:xfrm>
            <a:off x="5602338" y="2330212"/>
            <a:ext cx="987322" cy="1138187"/>
            <a:chOff x="6095998" y="2290813"/>
            <a:chExt cx="987322" cy="11381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BFF56E-E598-4435-8CC5-78518EE5CB00}"/>
                </a:ext>
              </a:extLst>
            </p:cNvPr>
            <p:cNvSpPr txBox="1"/>
            <p:nvPr/>
          </p:nvSpPr>
          <p:spPr>
            <a:xfrm>
              <a:off x="6095999" y="2290813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commit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9C4FC2-0DF4-4A0E-927B-E74C94743557}"/>
                </a:ext>
              </a:extLst>
            </p:cNvPr>
            <p:cNvSpPr txBox="1"/>
            <p:nvPr/>
          </p:nvSpPr>
          <p:spPr>
            <a:xfrm>
              <a:off x="6095998" y="2669789"/>
              <a:ext cx="987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CCB716-37C6-404D-A94A-C5818C1C3E08}"/>
                </a:ext>
              </a:extLst>
            </p:cNvPr>
            <p:cNvSpPr txBox="1"/>
            <p:nvPr/>
          </p:nvSpPr>
          <p:spPr>
            <a:xfrm>
              <a:off x="6095998" y="3059668"/>
              <a:ext cx="947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response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5ED1C4-EECF-4128-984F-39CC4EF90B44}"/>
              </a:ext>
            </a:extLst>
          </p:cNvPr>
          <p:cNvGrpSpPr/>
          <p:nvPr/>
        </p:nvGrpSpPr>
        <p:grpSpPr>
          <a:xfrm>
            <a:off x="6930624" y="2315450"/>
            <a:ext cx="4035054" cy="1253691"/>
            <a:chOff x="6930624" y="2315450"/>
            <a:chExt cx="4035054" cy="125369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22600E6-4535-4680-949D-F5DFED2D4E8B}"/>
                </a:ext>
              </a:extLst>
            </p:cNvPr>
            <p:cNvGrpSpPr/>
            <p:nvPr/>
          </p:nvGrpSpPr>
          <p:grpSpPr>
            <a:xfrm>
              <a:off x="6930624" y="2315450"/>
              <a:ext cx="1395228" cy="1253691"/>
              <a:chOff x="6930624" y="2315450"/>
              <a:chExt cx="1395228" cy="125369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0D90DA8-E9F0-4562-BA09-3C7BE58C7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0624" y="3569141"/>
                <a:ext cx="139522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F927861-4338-46BC-A3B0-F9705D7D92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5852" y="2315451"/>
                <a:ext cx="0" cy="125369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256DD95-FC62-4876-93C2-6D2B2D55904C}"/>
                  </a:ext>
                </a:extLst>
              </p:cNvPr>
              <p:cNvCxnSpPr/>
              <p:nvPr/>
            </p:nvCxnSpPr>
            <p:spPr>
              <a:xfrm flipH="1">
                <a:off x="6930624" y="2315450"/>
                <a:ext cx="139522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796B2CC-6EA4-40FC-80CC-7545308DC4C7}"/>
                    </a:ext>
                  </a:extLst>
                </p:cNvPr>
                <p:cNvSpPr txBox="1"/>
                <p:nvPr/>
              </p:nvSpPr>
              <p:spPr>
                <a:xfrm>
                  <a:off x="8366120" y="2641891"/>
                  <a:ext cx="25995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Rejection sample to ensure</a:t>
                  </a:r>
                </a:p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 does not leak info about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796B2CC-6EA4-40FC-80CC-7545308DC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120" y="2641891"/>
                  <a:ext cx="259955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1171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7AAE01-0B70-43BA-B5A0-CBF0451C1D2C}"/>
              </a:ext>
            </a:extLst>
          </p:cNvPr>
          <p:cNvGrpSpPr/>
          <p:nvPr/>
        </p:nvGrpSpPr>
        <p:grpSpPr>
          <a:xfrm>
            <a:off x="4552749" y="4079499"/>
            <a:ext cx="7348430" cy="830997"/>
            <a:chOff x="4552749" y="4079499"/>
            <a:chExt cx="7348430" cy="83099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6E7E3A9-B483-4C57-8562-820038713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2749" y="4494998"/>
              <a:ext cx="972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843B29-6D5A-497B-8157-BCF6409FDACB}"/>
                    </a:ext>
                  </a:extLst>
                </p:cNvPr>
                <p:cNvSpPr txBox="1"/>
                <p:nvPr/>
              </p:nvSpPr>
              <p:spPr>
                <a:xfrm>
                  <a:off x="5524901" y="4079499"/>
                  <a:ext cx="637627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3"/>
                      </a:solidFill>
                    </a:rPr>
                    <a:t>since we’re taking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HighBits</m:t>
                      </m:r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, verifier does not need to know all of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600" dirty="0">
                    <a:solidFill>
                      <a:schemeClr val="accent3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3"/>
                      </a:solidFill>
                    </a:rPr>
                    <a:t>give “hint” to help verifier get carries from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 times low-order bits of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600" dirty="0">
                    <a:solidFill>
                      <a:schemeClr val="accent3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3"/>
                      </a:solidFill>
                    </a:rPr>
                    <a:t>factor 2.5 savings in pk at a cost of 150-byte larger sigs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843B29-6D5A-497B-8157-BCF6409FD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901" y="4079499"/>
                  <a:ext cx="6376278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82" t="-2190" b="-80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574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qTesla added new schemes which </a:t>
                </a:r>
                <a:r>
                  <a:rPr lang="en-US" i="1" dirty="0"/>
                  <a:t>try </a:t>
                </a:r>
                <a:r>
                  <a:rPr lang="en-US" dirty="0"/>
                  <a:t>to use this “hint” technique to reduce public key size</a:t>
                </a:r>
              </a:p>
              <a:p>
                <a:r>
                  <a:rPr lang="en-US" dirty="0"/>
                  <a:t>however, it seems they did a bad job of it. I don’t understand this fully (</a:t>
                </a:r>
                <a:r>
                  <a:rPr lang="en-US" dirty="0" err="1"/>
                  <a:t>Lyubashevsky</a:t>
                </a:r>
                <a:r>
                  <a:rPr lang="en-US" dirty="0"/>
                  <a:t> provided code but not a proof; </a:t>
                </a:r>
                <a:r>
                  <a:rPr lang="en-US" dirty="0" err="1"/>
                  <a:t>qTesla</a:t>
                </a:r>
                <a:r>
                  <a:rPr lang="en-US" dirty="0"/>
                  <a:t> team did admit the break worked) but here’s my guess for what happened:</a:t>
                </a:r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 “hint” is an additional part of the signature, which tells the verifier to </a:t>
                </a:r>
                <a:r>
                  <a:rPr lang="en-US" i="1" dirty="0"/>
                  <a:t>add something extra </a:t>
                </a:r>
                <a:r>
                  <a:rPr lang="en-US" dirty="0"/>
                  <a:t>when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order to get the right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HighBits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this opens up the possibility of a forgery: the adversary could provide a faulty hint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which would yield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would lead the verifier to accept the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completely bypassing the secret.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to solve this problem, </a:t>
                </a:r>
                <a:r>
                  <a:rPr lang="en-US" dirty="0" err="1"/>
                  <a:t>Dilithium</a:t>
                </a:r>
                <a:r>
                  <a:rPr lang="en-US" dirty="0"/>
                  <a:t> places significant restrictions on the size of the hint, and shows that the security can then be based on SIS.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it looks like </a:t>
                </a:r>
                <a:r>
                  <a:rPr lang="en-US" dirty="0" err="1"/>
                  <a:t>qTesla</a:t>
                </a:r>
                <a:r>
                  <a:rPr lang="en-US" dirty="0"/>
                  <a:t> did not do this…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  <a:blipFill>
                <a:blip r:embed="rId2"/>
                <a:stretch>
                  <a:fillRect l="-420"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439EB42-92BB-4FCB-81DB-5898B648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439" y="4486721"/>
            <a:ext cx="7489950" cy="21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75931-7305-4556-8AA5-0688AE54CF5E}"/>
              </a:ext>
            </a:extLst>
          </p:cNvPr>
          <p:cNvSpPr txBox="1"/>
          <p:nvPr/>
        </p:nvSpPr>
        <p:spPr>
          <a:xfrm>
            <a:off x="10410745" y="6363091"/>
            <a:ext cx="157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qTesla</a:t>
            </a:r>
            <a:r>
              <a:rPr lang="en-US" sz="1400" dirty="0"/>
              <a:t> round 2 doc</a:t>
            </a:r>
          </a:p>
        </p:txBody>
      </p:sp>
    </p:spTree>
    <p:extLst>
      <p:ext uri="{BB962C8B-B14F-4D97-AF65-F5344CB8AC3E}">
        <p14:creationId xmlns:p14="http://schemas.microsoft.com/office/powerpoint/2010/main" val="2653922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 and </a:t>
            </a:r>
            <a:r>
              <a:rPr lang="en-US" dirty="0" err="1"/>
              <a:t>Lyubashevsky</a:t>
            </a:r>
            <a:r>
              <a:rPr lang="en-US" dirty="0"/>
              <a:t> and Schwabe pounced: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qTesla</a:t>
            </a:r>
            <a:r>
              <a:rPr lang="en-US" dirty="0"/>
              <a:t> team agreed that the affected schemes are indeed broken, but claimed the rest of the schemes are just fine, citing their security proofs</a:t>
            </a:r>
          </a:p>
          <a:p>
            <a:r>
              <a:rPr lang="en-US" dirty="0" err="1"/>
              <a:t>Lyubashevsky</a:t>
            </a:r>
            <a:r>
              <a:rPr lang="en-US" dirty="0"/>
              <a:t> then gave an argument that one can break the rest of the schemes using a Ring-SIS oracle</a:t>
            </a:r>
          </a:p>
          <a:p>
            <a:r>
              <a:rPr lang="en-US" dirty="0"/>
              <a:t>this is troubling, because </a:t>
            </a:r>
            <a:r>
              <a:rPr lang="en-US" dirty="0" err="1"/>
              <a:t>qTesla’s</a:t>
            </a:r>
            <a:r>
              <a:rPr lang="en-US" dirty="0"/>
              <a:t> claimed security proof only relies on hardness of Ring-LWE</a:t>
            </a:r>
          </a:p>
          <a:p>
            <a:r>
              <a:rPr lang="en-US" dirty="0"/>
              <a:t>I have not verified this. If the </a:t>
            </a:r>
            <a:r>
              <a:rPr lang="en-US" dirty="0" err="1"/>
              <a:t>qTesla</a:t>
            </a:r>
            <a:r>
              <a:rPr lang="en-US" dirty="0"/>
              <a:t> team disputes it, we can wade into the details to see what’s 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203BF-79ED-4B29-94F2-47DB641D9DB7}"/>
              </a:ext>
            </a:extLst>
          </p:cNvPr>
          <p:cNvSpPr txBox="1"/>
          <p:nvPr/>
        </p:nvSpPr>
        <p:spPr>
          <a:xfrm>
            <a:off x="2013284" y="1668381"/>
            <a:ext cx="747562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(Peter Schwabe and I) give a complete break of (3) - in particular, a signing algorithm for arbitrary messages that doesn't require the use of the secret key and is faster than the </a:t>
            </a:r>
            <a:r>
              <a:rPr lang="en-US" dirty="0" err="1"/>
              <a:t>qTesla</a:t>
            </a:r>
            <a:r>
              <a:rPr lang="en-US" dirty="0"/>
              <a:t> signing algorithm (which uses the secret keys).  Peter's code is available at … </a:t>
            </a:r>
          </a:p>
        </p:txBody>
      </p:sp>
    </p:spTree>
    <p:extLst>
      <p:ext uri="{BB962C8B-B14F-4D97-AF65-F5344CB8AC3E}">
        <p14:creationId xmlns:p14="http://schemas.microsoft.com/office/powerpoint/2010/main" val="377004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/>
          <a:lstStyle/>
          <a:p>
            <a:r>
              <a:rPr lang="en-US" dirty="0"/>
              <a:t>RQC (“Rank Quasi-Cyclic”)</a:t>
            </a:r>
          </a:p>
          <a:p>
            <a:r>
              <a:rPr lang="en-US" dirty="0"/>
              <a:t>Code-based KEM</a:t>
            </a:r>
          </a:p>
          <a:p>
            <a:r>
              <a:rPr lang="en-US" dirty="0"/>
              <a:t>Team: Carlos Aguilar Melchor, Nicolas Aragon, Slim </a:t>
            </a:r>
            <a:r>
              <a:rPr lang="en-US" dirty="0" err="1"/>
              <a:t>Bettaieb</a:t>
            </a:r>
            <a:r>
              <a:rPr lang="en-US" dirty="0"/>
              <a:t>, </a:t>
            </a:r>
            <a:r>
              <a:rPr lang="en-US" dirty="0" err="1"/>
              <a:t>Loïc</a:t>
            </a:r>
            <a:r>
              <a:rPr lang="en-US" dirty="0"/>
              <a:t> </a:t>
            </a:r>
            <a:r>
              <a:rPr lang="en-US" dirty="0" err="1"/>
              <a:t>Bidoux</a:t>
            </a:r>
            <a:r>
              <a:rPr lang="en-US" dirty="0"/>
              <a:t>, Olivier </a:t>
            </a:r>
            <a:r>
              <a:rPr lang="en-US" dirty="0" err="1"/>
              <a:t>Blazy</a:t>
            </a:r>
            <a:r>
              <a:rPr lang="en-US" dirty="0"/>
              <a:t>, Alain </a:t>
            </a:r>
            <a:r>
              <a:rPr lang="en-US" dirty="0" err="1"/>
              <a:t>Couvreur</a:t>
            </a:r>
            <a:r>
              <a:rPr lang="en-US" dirty="0"/>
              <a:t>, Jean-Christophe </a:t>
            </a:r>
            <a:r>
              <a:rPr lang="en-US" dirty="0" err="1"/>
              <a:t>Deneuville</a:t>
            </a:r>
            <a:r>
              <a:rPr lang="en-US" dirty="0"/>
              <a:t>, Philippe </a:t>
            </a:r>
            <a:r>
              <a:rPr lang="en-US" dirty="0" err="1"/>
              <a:t>Gaborit</a:t>
            </a:r>
            <a:r>
              <a:rPr lang="en-US" dirty="0"/>
              <a:t>, Adrien </a:t>
            </a:r>
            <a:r>
              <a:rPr lang="en-US" dirty="0" err="1"/>
              <a:t>Hauteville</a:t>
            </a:r>
            <a:r>
              <a:rPr lang="en-US" dirty="0"/>
              <a:t>, Gilles </a:t>
            </a:r>
            <a:r>
              <a:rPr lang="en-US" dirty="0" err="1"/>
              <a:t>Zémor</a:t>
            </a:r>
            <a:endParaRPr lang="en-US" dirty="0"/>
          </a:p>
          <a:p>
            <a:r>
              <a:rPr lang="en-US" dirty="0"/>
              <a:t>Usual route: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RQC.PKE: IND-CPA scheme (based on hardness of syndrome decoding in some structured code)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RQC.KEM: Apply (some version of) FO to boost RQC-PKE to IND-CCA2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RQC.HE: IND-CCA2 PKE (generic conversion from RQC.KEM)</a:t>
            </a:r>
          </a:p>
          <a:p>
            <a:r>
              <a:rPr lang="en-US" i="1" dirty="0"/>
              <a:t>Positives: </a:t>
            </a:r>
            <a:r>
              <a:rPr lang="en-US" dirty="0"/>
              <a:t>zero decryption failure rate, good performance, security proof, good team + docs.</a:t>
            </a:r>
          </a:p>
          <a:p>
            <a:r>
              <a:rPr lang="en-US" i="1" dirty="0"/>
              <a:t>Negatives: </a:t>
            </a:r>
            <a:r>
              <a:rPr lang="en-US" dirty="0"/>
              <a:t>assumption is about structured codes and seems largely untested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DF83E3-FA78-4A20-9A69-9415E046024C}"/>
              </a:ext>
            </a:extLst>
          </p:cNvPr>
          <p:cNvGrpSpPr/>
          <p:nvPr/>
        </p:nvGrpSpPr>
        <p:grpSpPr>
          <a:xfrm>
            <a:off x="605129" y="5009743"/>
            <a:ext cx="10912841" cy="1842835"/>
            <a:chOff x="605129" y="5009743"/>
            <a:chExt cx="10912841" cy="18428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BF1FCE-13C5-4BC4-ADC5-55731C4AB05D}"/>
                </a:ext>
              </a:extLst>
            </p:cNvPr>
            <p:cNvGrpSpPr/>
            <p:nvPr/>
          </p:nvGrpSpPr>
          <p:grpSpPr>
            <a:xfrm>
              <a:off x="605129" y="5009743"/>
              <a:ext cx="5791736" cy="1842835"/>
              <a:chOff x="0" y="5009743"/>
              <a:chExt cx="5791736" cy="1842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1B4D2FD-43F1-4BF9-9F53-C04278413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5009743"/>
                <a:ext cx="5791736" cy="149859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8446E1-06C0-48FE-A6BF-65F608BE311A}"/>
                  </a:ext>
                </a:extLst>
              </p:cNvPr>
              <p:cNvSpPr txBox="1"/>
              <p:nvPr/>
            </p:nvSpPr>
            <p:spPr>
              <a:xfrm>
                <a:off x="2193913" y="6483246"/>
                <a:ext cx="1403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sizes in bytes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6B9F09-F260-404D-AD1A-9817030F6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1900" y="5034836"/>
              <a:ext cx="4866070" cy="14735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A09DD1-ADCA-4600-BB67-AB6BE7449E3F}"/>
                </a:ext>
              </a:extLst>
            </p:cNvPr>
            <p:cNvSpPr txBox="1"/>
            <p:nvPr/>
          </p:nvSpPr>
          <p:spPr>
            <a:xfrm>
              <a:off x="8382980" y="6483246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timings in </a:t>
              </a:r>
              <a:r>
                <a:rPr lang="en-US" dirty="0" err="1"/>
                <a:t>ms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6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surviving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59B15-0A88-43AA-BB75-23EBAF182F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818" y="1098959"/>
            <a:ext cx="8562376" cy="24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59B15-0A88-43AA-BB75-23EBAF182F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576532"/>
            <a:ext cx="8562376" cy="2471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55FBA-5FE5-47CD-AC83-983C7D755B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623" y="1844766"/>
            <a:ext cx="8562376" cy="50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surviving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73464-2CB5-4347-AE95-A2C77487AE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57" y="827550"/>
            <a:ext cx="6093226" cy="1893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9013B-3BF9-485B-ADE0-4536FD8B8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768" y="869495"/>
            <a:ext cx="8235731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5C93A8-46AD-480D-835D-F89ED148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49" y="0"/>
            <a:ext cx="74401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B4D5D-59A3-46C4-8760-ADDF4A48C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22325" cy="6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6B76C-AF2C-4F05-A167-1F9ED554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4902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5C93A8-46AD-480D-835D-F89ED148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86" y="0"/>
            <a:ext cx="7440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5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Round 2 changes (major)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>
            <a:normAutofit/>
          </a:bodyPr>
          <a:lstStyle/>
          <a:p>
            <a:r>
              <a:rPr lang="en-US" dirty="0"/>
              <a:t>Signing algorithm changed to probabilistic (instead of deterministic).</a:t>
            </a:r>
          </a:p>
          <a:p>
            <a:r>
              <a:rPr lang="en-US" dirty="0"/>
              <a:t>New parameter sets proposed: three heuristic and two provably-secure parameter sets.</a:t>
            </a:r>
          </a:p>
          <a:p>
            <a:r>
              <a:rPr lang="en-US" dirty="0"/>
              <a:t>Original Gaussian sampler based on the Bernoulli-based rejection sampling is replaced by a new portable and constant time CDT-based Gaussian sampler that does not require floating-point arithmetic.</a:t>
            </a:r>
          </a:p>
          <a:p>
            <a:r>
              <a:rPr lang="en-US" dirty="0"/>
              <a:t>Added new AVX2-optimized implementations for the heuristic parameter sets.</a:t>
            </a:r>
          </a:p>
          <a:p>
            <a:r>
              <a:rPr lang="en-US" dirty="0"/>
              <a:t>Revised conjecture used in the security reduction. Explained the usage of the conjecture in context and provided a heuristic argument for why it is true.  Added a script to experimentally search for possible counterexamples.</a:t>
            </a:r>
          </a:p>
          <a:p>
            <a:r>
              <a:rPr lang="en-US" dirty="0"/>
              <a:t>Added parameter sets for levels II and V.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8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EE54-AFEE-42C2-B16E-25249401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0718"/>
            <a:ext cx="7729728" cy="639514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codes over Finite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D42AF-B7AD-4E1A-822B-10F037944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631" y="1082389"/>
                <a:ext cx="11040979" cy="5390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code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is a subspace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lim>
                    </m:limLow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elements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are called codewords;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called the distance</a:t>
                </a:r>
                <a:r>
                  <a:rPr lang="en-US" i="1" dirty="0"/>
                  <a:t>; </a:t>
                </a:r>
                <a:r>
                  <a:rPr lang="en-US" dirty="0"/>
                  <a:t>code can correct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errors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generator matrix: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(put basis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as columns.)</a:t>
                </a:r>
              </a:p>
              <a:p>
                <a:r>
                  <a:rPr lang="en-US" dirty="0"/>
                  <a:t>our convention: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acts on right, i.e., for a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,  the codeword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systematic form: 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(via Gaussian elimination);</a:t>
                </a:r>
              </a:p>
              <a:p>
                <a:r>
                  <a:rPr lang="en-US" dirty="0"/>
                  <a:t>check matrix: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er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; can take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care about check matrix? Syndrome decoding: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given noisy codeword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do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now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(not trivial) and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(p.s.: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/>
                  <a:t> is also a generator matrix: for the </a:t>
                </a:r>
                <a:r>
                  <a:rPr lang="en-US" i="1" dirty="0"/>
                  <a:t>dual code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D42AF-B7AD-4E1A-822B-10F037944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631" y="1082389"/>
                <a:ext cx="11040979" cy="5390599"/>
              </a:xfrm>
              <a:blipFill>
                <a:blip r:embed="rId2"/>
                <a:stretch>
                  <a:fillRect l="-497"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56DFA9-7FFA-46A8-898A-95A6A5FE5EF8}"/>
              </a:ext>
            </a:extLst>
          </p:cNvPr>
          <p:cNvSpPr txBox="1"/>
          <p:nvPr/>
        </p:nvSpPr>
        <p:spPr>
          <a:xfrm rot="16200000">
            <a:off x="9551886" y="570230"/>
            <a:ext cx="400110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Hamming distance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3C35A4-85FD-498D-8DCE-3CE2AE4E108A}"/>
              </a:ext>
            </a:extLst>
          </p:cNvPr>
          <p:cNvCxnSpPr/>
          <p:nvPr/>
        </p:nvCxnSpPr>
        <p:spPr>
          <a:xfrm flipH="1">
            <a:off x="8462211" y="1387642"/>
            <a:ext cx="577515" cy="16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F5B1B5-00E2-407A-927C-DA5C91D8016F}"/>
              </a:ext>
            </a:extLst>
          </p:cNvPr>
          <p:cNvGrpSpPr/>
          <p:nvPr/>
        </p:nvGrpSpPr>
        <p:grpSpPr>
          <a:xfrm>
            <a:off x="9028666" y="913539"/>
            <a:ext cx="773060" cy="385871"/>
            <a:chOff x="9028666" y="913539"/>
            <a:chExt cx="773060" cy="38587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94F18B6-69B7-47CC-9347-1A037E14ADF0}"/>
                </a:ext>
              </a:extLst>
            </p:cNvPr>
            <p:cNvCxnSpPr>
              <a:cxnSpLocks/>
            </p:cNvCxnSpPr>
            <p:nvPr/>
          </p:nvCxnSpPr>
          <p:spPr>
            <a:xfrm>
              <a:off x="9039726" y="1299410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B94E23-93B1-427E-A6B1-17ACEFE61ED7}"/>
                </a:ext>
              </a:extLst>
            </p:cNvPr>
            <p:cNvSpPr txBox="1"/>
            <p:nvPr/>
          </p:nvSpPr>
          <p:spPr>
            <a:xfrm>
              <a:off x="9028666" y="913539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4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Rank metric?</a:t>
                </a:r>
              </a:p>
              <a:p>
                <a:r>
                  <a:rPr lang="en-US" dirty="0"/>
                  <a:t>suppose we work over the vector space of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still define linear codes as subspaces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two codewords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distance would just mean how many entries they differ in</a:t>
                </a:r>
              </a:p>
              <a:p>
                <a:r>
                  <a:rPr lang="en-US" dirty="0"/>
                  <a:t>but now we have a new option: we could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𝐫𝐤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𝐫𝐤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denotes the usual matrix rank</a:t>
                </a:r>
              </a:p>
              <a:p>
                <a:r>
                  <a:rPr lang="en-US" dirty="0"/>
                  <a:t>I don’t have to keep track of the matrix structure if I don’t want to, and that’s what they do in the RQC spec: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and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I can expand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then define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𝐫𝐤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 then define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code to be a subspace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equipped with the rank metric. I still have the usual notion of generator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𝐈𝐦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parity check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𝐤𝐞𝐫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*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i="1" dirty="0"/>
                  <a:t>Why did I do all this? Authors say this gives you better parameters than Hamming, but I don’t really understand why.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  <a:blipFill>
                <a:blip r:embed="rId2"/>
                <a:stretch>
                  <a:fillRect l="-473"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C6C925-70E5-41C9-A8CD-B4BA3ACBDB59}"/>
                  </a:ext>
                </a:extLst>
              </p:cNvPr>
              <p:cNvSpPr txBox="1"/>
              <p:nvPr/>
            </p:nvSpPr>
            <p:spPr>
              <a:xfrm>
                <a:off x="7573300" y="6550223"/>
                <a:ext cx="46187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*with the usual convention that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400" dirty="0"/>
                  <a:t> acts on right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1400" dirty="0"/>
                  <a:t> on left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C6C925-70E5-41C9-A8CD-B4BA3ACBD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300" y="6550223"/>
                <a:ext cx="4618700" cy="307777"/>
              </a:xfrm>
              <a:prstGeom prst="rect">
                <a:avLst/>
              </a:prstGeom>
              <a:blipFill>
                <a:blip r:embed="rId3"/>
                <a:stretch>
                  <a:fillRect l="-39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0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Gabidulin</a:t>
            </a:r>
            <a:r>
              <a:rPr lang="en-US" dirty="0"/>
              <a:t>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Gabidulin</a:t>
            </a:r>
            <a:r>
              <a:rPr lang="en-US" b="1" dirty="0"/>
              <a:t> codes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EDE20-0DFE-43C8-BD3C-430FCC0D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818" y="1540118"/>
            <a:ext cx="8779388" cy="188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1B3FC-A900-4642-BC8A-F29099DA37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818" y="3699419"/>
            <a:ext cx="8712113" cy="13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2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Gabidulin</a:t>
            </a:r>
            <a:r>
              <a:rPr lang="en-US" dirty="0"/>
              <a:t>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Gabidulin</a:t>
            </a:r>
            <a:r>
              <a:rPr lang="en-US" b="1" dirty="0"/>
              <a:t> codes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E8CCF-ADF5-4708-8165-7998E2FB17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55" y="1590225"/>
            <a:ext cx="8678476" cy="3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5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“Hard problems”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8"/>
            <a:ext cx="11610363" cy="575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Rank syndrome decoding problem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RQC relies on the presumed hardness of these problems for the special case of </a:t>
            </a:r>
            <a:r>
              <a:rPr lang="en-US" i="1" dirty="0"/>
              <a:t>ideal codes; </a:t>
            </a:r>
          </a:p>
          <a:p>
            <a:r>
              <a:rPr lang="en-US" dirty="0"/>
              <a:t>these are basically quasi-cyclic codes</a:t>
            </a:r>
          </a:p>
          <a:p>
            <a:r>
              <a:rPr lang="en-US" dirty="0"/>
              <a:t>systematic form looks like this: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6857B-4882-4883-B656-8586ACE7D9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300" y="1592355"/>
            <a:ext cx="8678476" cy="19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EB290-F15D-47CC-99E3-EDD12AB76F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300" y="3680183"/>
            <a:ext cx="8678476" cy="1327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1A297B-6DF9-44E0-8B01-824D4B56F9DD}"/>
              </a:ext>
            </a:extLst>
          </p:cNvPr>
          <p:cNvGrpSpPr/>
          <p:nvPr/>
        </p:nvGrpSpPr>
        <p:grpSpPr>
          <a:xfrm>
            <a:off x="3716525" y="5574027"/>
            <a:ext cx="6498856" cy="1134000"/>
            <a:chOff x="4211048" y="5546035"/>
            <a:chExt cx="6498856" cy="1134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88CD35-6811-49FE-9692-F13AFF7A2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1048" y="5546035"/>
              <a:ext cx="4440150" cy="1134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B09E969-538A-47C2-B822-9CF62E82A177}"/>
                </a:ext>
              </a:extLst>
            </p:cNvPr>
            <p:cNvCxnSpPr/>
            <p:nvPr/>
          </p:nvCxnSpPr>
          <p:spPr>
            <a:xfrm flipH="1">
              <a:off x="8434873" y="6031227"/>
              <a:ext cx="821094" cy="30425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D9399C-0038-49E2-92D9-502FD904BCCD}"/>
                </a:ext>
              </a:extLst>
            </p:cNvPr>
            <p:cNvSpPr txBox="1"/>
            <p:nvPr/>
          </p:nvSpPr>
          <p:spPr>
            <a:xfrm>
              <a:off x="9237706" y="5673666"/>
              <a:ext cx="14721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circulant matrices</a:t>
              </a:r>
            </a:p>
            <a:p>
              <a:r>
                <a:rPr lang="en-US" sz="1400" dirty="0"/>
                <a:t>(more or less)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12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RQC.PKE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View from Mars (</a:t>
                </a:r>
                <a:r>
                  <a:rPr lang="en-US" b="1" dirty="0" err="1"/>
                  <a:t>kinda</a:t>
                </a:r>
                <a:r>
                  <a:rPr lang="en-US" b="1" dirty="0"/>
                  <a:t> LWE-like):</a:t>
                </a:r>
              </a:p>
              <a:p>
                <a:r>
                  <a:rPr lang="en-US" dirty="0"/>
                  <a:t>secret key is a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(plus other stuff.)</a:t>
                </a:r>
              </a:p>
              <a:p>
                <a:r>
                  <a:rPr lang="en-US" dirty="0"/>
                  <a:t>to encrypt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output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≔(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random-</a:t>
                </a:r>
                <a:r>
                  <a:rPr lang="en-US" dirty="0" err="1"/>
                  <a:t>ish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stuff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decrypt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Decode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Details: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B5F97-B469-47D7-AF48-479B4F5E4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818" y="1098959"/>
                <a:ext cx="11610363" cy="5515762"/>
              </a:xfrm>
              <a:blipFill>
                <a:blip r:embed="rId2"/>
                <a:stretch>
                  <a:fillRect l="-473" t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6BEB43D-3AF6-4B2E-B7CD-5CBBBF2D27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9000"/>
          </a:blip>
          <a:stretch>
            <a:fillRect/>
          </a:stretch>
        </p:blipFill>
        <p:spPr>
          <a:xfrm>
            <a:off x="392228" y="3306330"/>
            <a:ext cx="9136782" cy="330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6545A8-E7A7-471C-88B9-DDE25947DD31}"/>
                  </a:ext>
                </a:extLst>
              </p:cNvPr>
              <p:cNvSpPr txBox="1"/>
              <p:nvPr/>
            </p:nvSpPr>
            <p:spPr>
              <a:xfrm>
                <a:off x="7461761" y="2275637"/>
                <a:ext cx="4439420" cy="845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: vectors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rank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: same, but support must contain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6545A8-E7A7-471C-88B9-DDE2594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761" y="2275637"/>
                <a:ext cx="4439420" cy="845103"/>
              </a:xfrm>
              <a:prstGeom prst="rect">
                <a:avLst/>
              </a:prstGeom>
              <a:blipFill>
                <a:blip r:embed="rId4"/>
                <a:stretch>
                  <a:fillRect l="-275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B89355C-13B9-42FA-BC0D-DBC10D432291}"/>
              </a:ext>
            </a:extLst>
          </p:cNvPr>
          <p:cNvGrpSpPr/>
          <p:nvPr/>
        </p:nvGrpSpPr>
        <p:grpSpPr>
          <a:xfrm>
            <a:off x="1007444" y="4851133"/>
            <a:ext cx="9147697" cy="619703"/>
            <a:chOff x="1007444" y="4851133"/>
            <a:chExt cx="9147697" cy="6197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D73479-DDFC-4925-BC48-D9F4CE84C3A8}"/>
                </a:ext>
              </a:extLst>
            </p:cNvPr>
            <p:cNvSpPr/>
            <p:nvPr/>
          </p:nvSpPr>
          <p:spPr>
            <a:xfrm>
              <a:off x="1655545" y="4851133"/>
              <a:ext cx="1078030" cy="336884"/>
            </a:xfrm>
            <a:prstGeom prst="rect">
              <a:avLst/>
            </a:pr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845EB83-FCF9-4E58-9095-A3EC245F0C3D}"/>
                    </a:ext>
                  </a:extLst>
                </p:cNvPr>
                <p:cNvSpPr txBox="1"/>
                <p:nvPr/>
              </p:nvSpPr>
              <p:spPr>
                <a:xfrm>
                  <a:off x="1007444" y="5132282"/>
                  <a:ext cx="91476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can show this is </a:t>
                  </a:r>
                  <a:r>
                    <a:rPr lang="en-US" sz="1600" dirty="0" err="1">
                      <a:solidFill>
                        <a:schemeClr val="accent3"/>
                      </a:solidFill>
                    </a:rPr>
                    <a:t>indist</a:t>
                  </a:r>
                  <a:r>
                    <a:rPr lang="en-US" sz="1600" dirty="0">
                      <a:solidFill>
                        <a:schemeClr val="accent3"/>
                      </a:solidFill>
                    </a:rPr>
                    <a:t> from random by a special case of DRSD, by thinking of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60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a14:m>
                  <a:r>
                    <a:rPr lang="en-US" sz="1600" dirty="0">
                      <a:solidFill>
                        <a:schemeClr val="accent3"/>
                      </a:solidFill>
                    </a:rPr>
                    <a:t> as a parity check matrix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845EB83-FCF9-4E58-9095-A3EC245F0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444" y="5132282"/>
                  <a:ext cx="9147697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333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93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CFE-E867-4083-A57E-3EA9560D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8" y="243279"/>
            <a:ext cx="11610363" cy="572861"/>
          </a:xfrm>
        </p:spPr>
        <p:txBody>
          <a:bodyPr>
            <a:normAutofit fontScale="90000"/>
          </a:bodyPr>
          <a:lstStyle/>
          <a:p>
            <a:r>
              <a:rPr lang="en-US" dirty="0"/>
              <a:t>RQC.KEM and RQC.HE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F97-B469-47D7-AF48-479B4F5E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8" y="1098959"/>
            <a:ext cx="11610363" cy="5515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RQC.KEM: </a:t>
            </a:r>
            <a:r>
              <a:rPr lang="en-US" dirty="0"/>
              <a:t>from RQC.PKE via standard FO transform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RQC.HE: </a:t>
            </a:r>
            <a:r>
              <a:rPr lang="en-US" dirty="0"/>
              <a:t>Hybrid Encryption. Just a CCA2-secure PKE created by doing whatever we mean by “a generic conversion” from KEM to PKE.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4BEAE-C200-45F9-9A3E-78CA6495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084" y="1631219"/>
            <a:ext cx="7964906" cy="32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23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CCBACA-0932-4D0E-9AD7-CAFDAFB22A6A}"/>
</file>

<file path=customXml/itemProps2.xml><?xml version="1.0" encoding="utf-8"?>
<ds:datastoreItem xmlns:ds="http://schemas.openxmlformats.org/officeDocument/2006/customXml" ds:itemID="{6C3782F0-9F52-4F4D-8538-B520C4D59121}"/>
</file>

<file path=customXml/itemProps3.xml><?xml version="1.0" encoding="utf-8"?>
<ds:datastoreItem xmlns:ds="http://schemas.openxmlformats.org/officeDocument/2006/customXml" ds:itemID="{7B715FCB-E84C-48A5-9D50-21238842257A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1013</TotalTime>
  <Words>1983</Words>
  <Application>Microsoft Office PowerPoint</Application>
  <PresentationFormat>Widescreen</PresentationFormat>
  <Paragraphs>213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Gill Sans MT</vt:lpstr>
      <vt:lpstr>Parcel</vt:lpstr>
      <vt:lpstr>RQC (round 2)</vt:lpstr>
      <vt:lpstr>overview</vt:lpstr>
      <vt:lpstr>Linear codes over Finite fields</vt:lpstr>
      <vt:lpstr>Rank metric</vt:lpstr>
      <vt:lpstr>Gabidulin codes</vt:lpstr>
      <vt:lpstr>Gabidulin codes</vt:lpstr>
      <vt:lpstr>“Hard problems”</vt:lpstr>
      <vt:lpstr>RQC.PKE</vt:lpstr>
      <vt:lpstr>RQC.KEM and RQC.HE</vt:lpstr>
      <vt:lpstr>attacks</vt:lpstr>
      <vt:lpstr>Round 2 changes</vt:lpstr>
      <vt:lpstr>parameters</vt:lpstr>
      <vt:lpstr>overview</vt:lpstr>
      <vt:lpstr>QTESLA (round 2)</vt:lpstr>
      <vt:lpstr>overview</vt:lpstr>
      <vt:lpstr>The basic idea</vt:lpstr>
      <vt:lpstr>The basic idea</vt:lpstr>
      <vt:lpstr>THE PROBLEM</vt:lpstr>
      <vt:lpstr>THE PROBLEM</vt:lpstr>
      <vt:lpstr>THE surviving schemes</vt:lpstr>
      <vt:lpstr>PowerPoint Presentation</vt:lpstr>
      <vt:lpstr>THE surviving schemes</vt:lpstr>
      <vt:lpstr>PowerPoint Presentation</vt:lpstr>
      <vt:lpstr>PowerPoint Presentation</vt:lpstr>
      <vt:lpstr>Round 2 changes (major)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Gorjan Alagic</dc:creator>
  <cp:lastModifiedBy>Gorjan Alagic</cp:lastModifiedBy>
  <cp:revision>128</cp:revision>
  <dcterms:created xsi:type="dcterms:W3CDTF">2019-06-12T17:25:47Z</dcterms:created>
  <dcterms:modified xsi:type="dcterms:W3CDTF">2019-06-14T15:23:24Z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